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9" r:id="rId2"/>
    <p:sldId id="271" r:id="rId3"/>
    <p:sldId id="262" r:id="rId4"/>
    <p:sldId id="263" r:id="rId5"/>
    <p:sldId id="268" r:id="rId6"/>
    <p:sldId id="269" r:id="rId7"/>
    <p:sldId id="264" r:id="rId8"/>
    <p:sldId id="265" r:id="rId9"/>
    <p:sldId id="266" r:id="rId10"/>
    <p:sldId id="267" r:id="rId11"/>
    <p:sldId id="27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20"/>
    <p:restoredTop sz="94637"/>
  </p:normalViewPr>
  <p:slideViewPr>
    <p:cSldViewPr snapToGrid="0" snapToObjects="1">
      <p:cViewPr>
        <p:scale>
          <a:sx n="80" d="100"/>
          <a:sy n="80" d="100"/>
        </p:scale>
        <p:origin x="352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037D3-8E47-3C41-9CFB-E63F1335E087}" type="datetimeFigureOut">
              <a:rPr lang="en-US" smtClean="0"/>
              <a:t>4/4/19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1D6AEF-0357-3140-A29F-EEDFCECC98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23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what we used for analysis (logos on the bottom)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1D6AEF-0357-3140-A29F-EEDFCECC98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26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Based on an analysis Fortune Magazine did on the NYC Office of the Mayor data on tech companies in NYC,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1D6AEF-0357-3140-A29F-EEDFCECC98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080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0C62E-3595-A349-877B-3E9931A304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588F99-3D20-334C-ACC9-F8D18CBA60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93AFF-2C94-4F41-880E-4312333D6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FAD4-FDC5-9D49-B598-A22EE66E1326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F889D-6695-1C4F-82E6-B7383924F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317301-FB39-8641-99C7-D6DD5C3D3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19DCB-F1BB-0B41-BBAE-284B740A3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655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B8104-1C86-CF44-9658-D3211EC0C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25663B-B1EB-1443-8F39-1CBD7F9E70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129A7-6C0F-A748-8476-F791F6759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FAD4-FDC5-9D49-B598-A22EE66E1326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A4867-35AD-634B-8BBC-9A150798B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A7D0B-EAA3-EF4C-B3A7-854C3E160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19DCB-F1BB-0B41-BBAE-284B740A3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95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020C19-5741-AF49-8EC4-3ADFD1AAF2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F4DDFA-256E-A84D-85CE-E11E696E1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0BA11-3574-1B40-9B26-AD2B42CB3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FAD4-FDC5-9D49-B598-A22EE66E1326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545172-01D3-974C-9D4E-7D441391E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38E30-068E-674C-A9CC-B13891F5A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19DCB-F1BB-0B41-BBAE-284B740A3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303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D2D1E-3EB0-1744-8F52-32CC9679D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C7D8C-A901-F34C-8A06-A95E7F2A2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F975C-C8B1-EA46-96A3-213AA31E8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FAD4-FDC5-9D49-B598-A22EE66E1326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37F05-5EBF-CB41-BED8-D36C01EA9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43F8F-A661-1B44-BBE2-EA732E90A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19DCB-F1BB-0B41-BBAE-284B740A3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950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668E9-ADD8-494B-9A7A-BB78CEED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21D4B-3D9D-9149-B3F2-762489375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34A42-A24E-9C46-9391-7390B84A1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FAD4-FDC5-9D49-B598-A22EE66E1326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07569-5121-E545-809A-735DCE6F2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9CF08-7CDE-714E-AF45-D8297560A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19DCB-F1BB-0B41-BBAE-284B740A3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39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5CCA2-9E2E-6B40-BE1B-033F8B9C5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8CA54-E352-8047-A248-5270C642C3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23FCDA-33CB-4949-9545-30ED80C9CA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AA0A49-9961-574F-9822-E6539F408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FAD4-FDC5-9D49-B598-A22EE66E1326}" type="datetimeFigureOut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FFCF7D-DDA2-B44B-A2F9-6D01ADB2C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3B6F92-5D60-0145-B355-A9B738F3E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19DCB-F1BB-0B41-BBAE-284B740A3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108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B57E0-D255-454F-9633-DDD2376FE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A0F356-7026-0E4F-B5DA-2EBD8FB32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B45BD-1A6B-0B48-9011-AD7757EC40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79B6D8-F187-4247-A782-2339F8FF47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46FFA9-83A7-1544-BBBD-8A976F8070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B11BFB-9BFB-C947-8E28-D0B8ED2C8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FAD4-FDC5-9D49-B598-A22EE66E1326}" type="datetimeFigureOut">
              <a:rPr lang="en-US" smtClean="0"/>
              <a:t>4/2/19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CE20EB-470D-374F-9E80-46F2DD26E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EF43DD-90B8-0946-B426-A0F7EDCAB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19DCB-F1BB-0B41-BBAE-284B740A3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540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67F39-08DA-8943-AF5D-696FC9B5B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3F9050-8474-194A-83AD-E89E9AC0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FAD4-FDC5-9D49-B598-A22EE66E1326}" type="datetimeFigureOut">
              <a:rPr lang="en-US" smtClean="0"/>
              <a:t>4/2/19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2E70A8-A57B-D648-AEF4-16E8C52FC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71010C-6B27-A84C-8F5A-69624C126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19DCB-F1BB-0B41-BBAE-284B740A3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64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3C5513-F5D2-5E4A-9A06-063BE4904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FAD4-FDC5-9D49-B598-A22EE66E1326}" type="datetimeFigureOut">
              <a:rPr lang="en-US" smtClean="0"/>
              <a:t>4/2/19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2244E3-26D6-DD42-9D37-9D91A988B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5DAB5-7C6E-9D42-A282-50F76F6DF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19DCB-F1BB-0B41-BBAE-284B740A3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019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FB272-60D3-3F48-B516-310FC0B33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D0956-61CE-6249-97B3-7805DD420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B7C43C-2303-6D4B-B8E0-632F3A1E74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066FC-F0F0-4B4E-B0FB-3770E6D61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FAD4-FDC5-9D49-B598-A22EE66E1326}" type="datetimeFigureOut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F72E15-2D53-2A48-98A5-80D714CA0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BD9E8-8126-2F48-94AD-7E83CCA75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19DCB-F1BB-0B41-BBAE-284B740A3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1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FC856-65F6-E341-89EC-B67B9B9B8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2D831B-30C4-B94A-9B38-671D54EA66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18AA77-188C-594E-A2F2-721A5C5624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39D1B2-321E-C04B-BA3D-4A4035DF4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FAD4-FDC5-9D49-B598-A22EE66E1326}" type="datetimeFigureOut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EB4CBA-D7B4-044A-9DBA-8B09DD4D2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98DC70-125E-5A49-91CD-C9AEB95B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19DCB-F1BB-0B41-BBAE-284B740A3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636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0CA5D2-A32E-4346-871D-B093F0978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8AE7F5-27E1-D14E-BDAD-6AE17CC7E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D8B4B-5695-B74B-8CDB-BDB9928FE2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6FAD4-FDC5-9D49-B598-A22EE66E1326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17917-57A4-9541-B4CF-6841C49439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D83D9-2D14-B845-A813-E45B4E491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19DCB-F1BB-0B41-BBAE-284B740A3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391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1AFD902-A5E6-E044-9B5A-272E635975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3" b="4287"/>
          <a:stretch/>
        </p:blipFill>
        <p:spPr>
          <a:xfrm>
            <a:off x="132199" y="844296"/>
            <a:ext cx="4900635" cy="58930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14D5D5-030B-FA4A-849F-919D967C6F76}"/>
              </a:ext>
            </a:extLst>
          </p:cNvPr>
          <p:cNvSpPr txBox="1"/>
          <p:nvPr/>
        </p:nvSpPr>
        <p:spPr>
          <a:xfrm>
            <a:off x="3308963" y="364180"/>
            <a:ext cx="835635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Optimizing Street  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 </a:t>
            </a:r>
            <a:r>
              <a:rPr lang="en-US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Team Engagement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1F4A7E-D142-8343-A3C8-B45D3545E0FF}"/>
              </a:ext>
            </a:extLst>
          </p:cNvPr>
          <p:cNvSpPr/>
          <p:nvPr/>
        </p:nvSpPr>
        <p:spPr>
          <a:xfrm>
            <a:off x="6123208" y="3871039"/>
            <a:ext cx="472116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0" dirty="0" err="1">
                <a:solidFill>
                  <a:srgbClr val="6A737D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  <a:cs typeface="Baghdad" pitchFamily="2" charset="-78"/>
              </a:rPr>
              <a:t>WomenTechWomenYes</a:t>
            </a:r>
            <a:endParaRPr lang="en-US" sz="3200" b="1" i="0" dirty="0">
              <a:solidFill>
                <a:srgbClr val="6A737D"/>
              </a:solidFill>
              <a:effectLst/>
              <a:latin typeface="Gulim" panose="020B0600000101010101" pitchFamily="34" charset="-127"/>
              <a:ea typeface="Gulim" panose="020B0600000101010101" pitchFamily="34" charset="-127"/>
              <a:cs typeface="Baghdad" pitchFamily="2" charset="-78"/>
            </a:endParaRPr>
          </a:p>
          <a:p>
            <a:r>
              <a:rPr lang="en-US" sz="1600" b="1" i="0" dirty="0">
                <a:solidFill>
                  <a:srgbClr val="6A737D"/>
                </a:solidFill>
                <a:effectLst/>
                <a:latin typeface="Gulim" panose="020B0600000101010101" pitchFamily="34" charset="-127"/>
                <a:ea typeface="Gulim" panose="020B0600000101010101" pitchFamily="34" charset="-127"/>
                <a:cs typeface="Baghdad" pitchFamily="2" charset="-78"/>
              </a:rPr>
              <a:t> </a:t>
            </a:r>
            <a:endParaRPr lang="en-US" sz="1600" b="1" dirty="0">
              <a:solidFill>
                <a:srgbClr val="6A737D"/>
              </a:solidFill>
              <a:latin typeface="Gulim" panose="020B0600000101010101" pitchFamily="34" charset="-127"/>
              <a:ea typeface="Gulim" panose="020B0600000101010101" pitchFamily="34" charset="-127"/>
              <a:cs typeface="Baghdad" pitchFamily="2" charset="-78"/>
            </a:endParaRPr>
          </a:p>
          <a:p>
            <a:r>
              <a:rPr lang="en-US" sz="3200" dirty="0">
                <a:solidFill>
                  <a:srgbClr val="6A737D"/>
                </a:solidFill>
                <a:latin typeface="Gulim" panose="020B0600000101010101" pitchFamily="34" charset="-127"/>
                <a:ea typeface="Gulim" panose="020B0600000101010101" pitchFamily="34" charset="-127"/>
                <a:cs typeface="Baghdad" pitchFamily="2" charset="-78"/>
              </a:rPr>
              <a:t>April 5, 2019</a:t>
            </a:r>
            <a:endParaRPr lang="en-US" sz="3200" dirty="0">
              <a:latin typeface="Gulim" panose="020B0600000101010101" pitchFamily="34" charset="-127"/>
              <a:ea typeface="Gulim" panose="020B0600000101010101" pitchFamily="34" charset="-127"/>
              <a:cs typeface="Baghdad" pitchFamily="2" charset="-78"/>
            </a:endParaRP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94A80ADD-8176-5D4D-A5D7-C7EE42A515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444" t="84232" r="17529" b="10242"/>
          <a:stretch/>
        </p:blipFill>
        <p:spPr>
          <a:xfrm>
            <a:off x="-1033647" y="5360673"/>
            <a:ext cx="344384" cy="33250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A63D316-31C1-2D45-B380-872C7C0738EA}"/>
              </a:ext>
            </a:extLst>
          </p:cNvPr>
          <p:cNvSpPr/>
          <p:nvPr/>
        </p:nvSpPr>
        <p:spPr>
          <a:xfrm>
            <a:off x="4877813" y="2726885"/>
            <a:ext cx="60099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err="1">
                <a:solidFill>
                  <a:srgbClr val="6A737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Fahimeh</a:t>
            </a:r>
            <a:r>
              <a:rPr lang="en-US" sz="2000" i="0" dirty="0">
                <a:solidFill>
                  <a:srgbClr val="6A737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i="0" dirty="0" err="1">
                <a:solidFill>
                  <a:srgbClr val="6A737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Khalegi</a:t>
            </a:r>
            <a:r>
              <a:rPr lang="en-US" sz="2000" i="0" dirty="0">
                <a:solidFill>
                  <a:srgbClr val="6A737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2000" b="1" i="0" dirty="0">
                <a:solidFill>
                  <a:srgbClr val="6A737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●  </a:t>
            </a:r>
            <a:r>
              <a:rPr lang="en-US" sz="2000" dirty="0" err="1">
                <a:solidFill>
                  <a:srgbClr val="6A73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Shivaji</a:t>
            </a:r>
            <a:r>
              <a:rPr lang="en-US" sz="2000" dirty="0">
                <a:solidFill>
                  <a:srgbClr val="6A73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Dutta </a:t>
            </a:r>
            <a:r>
              <a:rPr lang="en-US" sz="2000" b="1" i="0" dirty="0">
                <a:solidFill>
                  <a:srgbClr val="6A737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●  </a:t>
            </a:r>
            <a:r>
              <a:rPr lang="en-US" sz="2000" dirty="0" err="1">
                <a:solidFill>
                  <a:srgbClr val="6A73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Tahmid</a:t>
            </a:r>
            <a:r>
              <a:rPr lang="en-US" sz="2000" dirty="0">
                <a:solidFill>
                  <a:srgbClr val="6A73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Chowdhury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2E692A-5608-654C-B857-BB484EC45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5106" y="5966669"/>
            <a:ext cx="514171" cy="5141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1C3D33-08B1-9049-9F1C-99DA515C6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5268" y="6032058"/>
            <a:ext cx="1103704" cy="3833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963C526-BBBC-3C44-805B-5EF29FCF7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5893" y="5842134"/>
            <a:ext cx="763241" cy="7632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2E51C8-E1F3-AF48-B14C-AD9D06DAE7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5215" y="6038223"/>
            <a:ext cx="1264544" cy="37106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F6C0163-BE2C-9049-8704-2B7156CB5E1F}"/>
              </a:ext>
            </a:extLst>
          </p:cNvPr>
          <p:cNvSpPr/>
          <p:nvPr/>
        </p:nvSpPr>
        <p:spPr>
          <a:xfrm>
            <a:off x="132199" y="5539716"/>
            <a:ext cx="926580" cy="1197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996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BF54D36-00A2-5A43-A3E1-C7D66723D16E}"/>
              </a:ext>
            </a:extLst>
          </p:cNvPr>
          <p:cNvSpPr txBox="1"/>
          <p:nvPr/>
        </p:nvSpPr>
        <p:spPr>
          <a:xfrm>
            <a:off x="0" y="1643896"/>
            <a:ext cx="6096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accent6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THANK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533ACB-237D-7F4F-B250-E6E62780513B}"/>
              </a:ext>
            </a:extLst>
          </p:cNvPr>
          <p:cNvSpPr txBox="1"/>
          <p:nvPr/>
        </p:nvSpPr>
        <p:spPr>
          <a:xfrm>
            <a:off x="0" y="2245475"/>
            <a:ext cx="6096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accent6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YOU</a:t>
            </a:r>
            <a:r>
              <a:rPr lang="en-US" sz="13800" dirty="0">
                <a:solidFill>
                  <a:schemeClr val="accent6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!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637C3468-C53F-DF49-A6F5-51E658AF0AB7}"/>
              </a:ext>
            </a:extLst>
          </p:cNvPr>
          <p:cNvSpPr/>
          <p:nvPr/>
        </p:nvSpPr>
        <p:spPr>
          <a:xfrm rot="10800000">
            <a:off x="2582780" y="3509462"/>
            <a:ext cx="1224880" cy="1224880"/>
          </a:xfrm>
          <a:prstGeom prst="arc">
            <a:avLst>
              <a:gd name="adj1" fmla="val 10776599"/>
              <a:gd name="adj2" fmla="val 0"/>
            </a:avLst>
          </a:prstGeom>
          <a:ln w="203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4EFBC4-AADA-CE40-BCAE-165CE3EAA28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973D10-BF41-5441-931B-0B3B9A004201}"/>
              </a:ext>
            </a:extLst>
          </p:cNvPr>
          <p:cNvSpPr/>
          <p:nvPr/>
        </p:nvSpPr>
        <p:spPr>
          <a:xfrm>
            <a:off x="7058435" y="1566010"/>
            <a:ext cx="4626588" cy="3908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0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ea typeface="Gulim" panose="020B0600000101010101" pitchFamily="34" charset="-127"/>
                <a:cs typeface="Aharoni" panose="02010803020104030203" pitchFamily="2" charset="-79"/>
              </a:rPr>
              <a:t>Fahimeh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Aharoni" panose="02010803020104030203" pitchFamily="2" charset="-79"/>
                <a:ea typeface="Gulim" panose="020B0600000101010101" pitchFamily="34" charset="-127"/>
                <a:cs typeface="Aharoni" panose="02010803020104030203" pitchFamily="2" charset="-79"/>
              </a:rPr>
              <a:t> </a:t>
            </a:r>
            <a:r>
              <a:rPr lang="en-US" sz="3200" b="1" i="0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ea typeface="Gulim" panose="020B0600000101010101" pitchFamily="34" charset="-127"/>
                <a:cs typeface="Aharoni" panose="02010803020104030203" pitchFamily="2" charset="-79"/>
              </a:rPr>
              <a:t>Khalegi</a:t>
            </a:r>
            <a:endParaRPr lang="en-US" sz="3200" b="1" dirty="0">
              <a:solidFill>
                <a:schemeClr val="bg1"/>
              </a:solidFill>
              <a:latin typeface="Aharoni" panose="02010803020104030203" pitchFamily="2" charset="-79"/>
              <a:ea typeface="Gulim" panose="020B0600000101010101" pitchFamily="34" charset="-127"/>
              <a:cs typeface="Aharoni" panose="02010803020104030203" pitchFamily="2" charset="-79"/>
            </a:endParaRPr>
          </a:p>
          <a:p>
            <a:endParaRPr lang="en-US" sz="3200" b="1" dirty="0">
              <a:solidFill>
                <a:schemeClr val="bg1"/>
              </a:solidFill>
              <a:latin typeface="Gulim" panose="020B0600000101010101" pitchFamily="34" charset="-127"/>
              <a:ea typeface="Gulim" panose="020B0600000101010101" pitchFamily="34" charset="-127"/>
              <a:cs typeface="Calibri" panose="020F0502020204030204" pitchFamily="34" charset="0"/>
            </a:endParaRPr>
          </a:p>
          <a:p>
            <a:endParaRPr lang="en-US" sz="3200" b="1" dirty="0">
              <a:solidFill>
                <a:schemeClr val="bg1"/>
              </a:solidFill>
              <a:latin typeface="Gulim" panose="020B0600000101010101" pitchFamily="34" charset="-127"/>
              <a:ea typeface="Gulim" panose="020B0600000101010101" pitchFamily="34" charset="-127"/>
              <a:cs typeface="Calibri" panose="020F0502020204030204" pitchFamily="34" charset="0"/>
            </a:endParaRPr>
          </a:p>
          <a:p>
            <a:r>
              <a:rPr lang="en-US" sz="3200" b="1" dirty="0" err="1">
                <a:solidFill>
                  <a:schemeClr val="bg1"/>
                </a:solidFill>
                <a:latin typeface="Aharoni" panose="02010803020104030203" pitchFamily="2" charset="-79"/>
                <a:ea typeface="Gulim" panose="020B0600000101010101" pitchFamily="34" charset="-127"/>
                <a:cs typeface="Aharoni" panose="02010803020104030203" pitchFamily="2" charset="-79"/>
              </a:rPr>
              <a:t>Shivaji</a:t>
            </a:r>
            <a:r>
              <a:rPr lang="en-US" sz="3200" b="1" dirty="0">
                <a:solidFill>
                  <a:schemeClr val="bg1"/>
                </a:solidFill>
                <a:latin typeface="Aharoni" panose="02010803020104030203" pitchFamily="2" charset="-79"/>
                <a:ea typeface="Gulim" panose="020B0600000101010101" pitchFamily="34" charset="-127"/>
                <a:cs typeface="Aharoni" panose="02010803020104030203" pitchFamily="2" charset="-79"/>
              </a:rPr>
              <a:t> Dutta</a:t>
            </a:r>
          </a:p>
          <a:p>
            <a:endParaRPr lang="en-US" sz="3200" b="1" dirty="0">
              <a:solidFill>
                <a:schemeClr val="bg1"/>
              </a:solidFill>
              <a:latin typeface="Gulim" panose="020B0600000101010101" pitchFamily="34" charset="-127"/>
              <a:ea typeface="Gulim" panose="020B0600000101010101" pitchFamily="34" charset="-127"/>
              <a:cs typeface="Calibri" panose="020F0502020204030204" pitchFamily="34" charset="0"/>
            </a:endParaRPr>
          </a:p>
          <a:p>
            <a:endParaRPr lang="en-US" sz="3200" b="1" dirty="0">
              <a:solidFill>
                <a:schemeClr val="bg1"/>
              </a:solidFill>
              <a:latin typeface="Gulim" panose="020B0600000101010101" pitchFamily="34" charset="-127"/>
              <a:ea typeface="Gulim" panose="020B0600000101010101" pitchFamily="34" charset="-127"/>
              <a:cs typeface="Calibri" panose="020F0502020204030204" pitchFamily="34" charset="0"/>
            </a:endParaRPr>
          </a:p>
          <a:p>
            <a:r>
              <a:rPr lang="en-US" sz="3200" b="1" dirty="0" err="1">
                <a:solidFill>
                  <a:schemeClr val="bg1"/>
                </a:solidFill>
                <a:latin typeface="Aharoni" panose="02010803020104030203" pitchFamily="2" charset="-79"/>
                <a:ea typeface="Gulim" panose="020B0600000101010101" pitchFamily="34" charset="-127"/>
                <a:cs typeface="Aharoni" panose="02010803020104030203" pitchFamily="2" charset="-79"/>
              </a:rPr>
              <a:t>Tahmid</a:t>
            </a:r>
            <a:r>
              <a:rPr lang="en-US" sz="3200" b="1" dirty="0">
                <a:solidFill>
                  <a:schemeClr val="bg1"/>
                </a:solidFill>
                <a:latin typeface="Aharoni" panose="02010803020104030203" pitchFamily="2" charset="-79"/>
                <a:ea typeface="Gulim" panose="020B0600000101010101" pitchFamily="34" charset="-127"/>
                <a:cs typeface="Aharoni" panose="02010803020104030203" pitchFamily="2" charset="-79"/>
              </a:rPr>
              <a:t> Chowdhury</a:t>
            </a:r>
          </a:p>
          <a:p>
            <a:r>
              <a:rPr lang="en-US" sz="2400" dirty="0" err="1">
                <a:solidFill>
                  <a:schemeClr val="bg1"/>
                </a:solidFill>
                <a:latin typeface="Gulim" panose="020B0600000101010101" pitchFamily="34" charset="-127"/>
                <a:ea typeface="Gulim" panose="020B0600000101010101" pitchFamily="34" charset="-127"/>
                <a:cs typeface="Calibri" panose="020F0502020204030204" pitchFamily="34" charset="0"/>
              </a:rPr>
              <a:t>tahmid.chowdhury@gmail.com</a:t>
            </a:r>
            <a:endParaRPr lang="en-US" sz="2400" dirty="0">
              <a:solidFill>
                <a:schemeClr val="bg1"/>
              </a:solidFill>
              <a:latin typeface="Gulim" panose="020B0600000101010101" pitchFamily="34" charset="-127"/>
              <a:ea typeface="Gulim" panose="020B0600000101010101" pitchFamily="34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638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3FF90BC-6E89-144A-8F8F-B1B62992E234}"/>
              </a:ext>
            </a:extLst>
          </p:cNvPr>
          <p:cNvGrpSpPr/>
          <p:nvPr/>
        </p:nvGrpSpPr>
        <p:grpSpPr>
          <a:xfrm>
            <a:off x="277006" y="154380"/>
            <a:ext cx="1441763" cy="1770084"/>
            <a:chOff x="253256" y="610473"/>
            <a:chExt cx="4900635" cy="6016620"/>
          </a:xfrm>
        </p:grpSpPr>
        <p:pic>
          <p:nvPicPr>
            <p:cNvPr id="6" name="Picture 5" descr="A close up of a map&#10;&#10;Description automatically generated">
              <a:extLst>
                <a:ext uri="{FF2B5EF4-FFF2-40B4-BE49-F238E27FC236}">
                  <a16:creationId xmlns:a16="http://schemas.microsoft.com/office/drawing/2014/main" id="{59C61C95-6927-C342-9962-902341AB9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3256" y="610473"/>
              <a:ext cx="4900635" cy="601662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D679998-EC95-8741-8588-93B5AFEE818F}"/>
                </a:ext>
              </a:extLst>
            </p:cNvPr>
            <p:cNvSpPr/>
            <p:nvPr/>
          </p:nvSpPr>
          <p:spPr>
            <a:xfrm>
              <a:off x="3875399" y="5672989"/>
              <a:ext cx="475013" cy="3369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BF54D36-00A2-5A43-A3E1-C7D66723D16E}"/>
              </a:ext>
            </a:extLst>
          </p:cNvPr>
          <p:cNvSpPr txBox="1"/>
          <p:nvPr/>
        </p:nvSpPr>
        <p:spPr>
          <a:xfrm>
            <a:off x="1900048" y="307651"/>
            <a:ext cx="9535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872398-72A8-0944-B8F1-01A358646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58" y="1454010"/>
            <a:ext cx="8930882" cy="49594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C31FDA6-E267-2046-BF45-4C507DD2E454}"/>
              </a:ext>
            </a:extLst>
          </p:cNvPr>
          <p:cNvSpPr/>
          <p:nvPr/>
        </p:nvSpPr>
        <p:spPr>
          <a:xfrm>
            <a:off x="8396893" y="6550349"/>
            <a:ext cx="2511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nyctechmap.com</a:t>
            </a:r>
            <a:r>
              <a:rPr lang="en-US" dirty="0"/>
              <a:t>/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437FA1-8209-9E49-8717-5720F39F06AA}"/>
              </a:ext>
            </a:extLst>
          </p:cNvPr>
          <p:cNvSpPr/>
          <p:nvPr/>
        </p:nvSpPr>
        <p:spPr>
          <a:xfrm>
            <a:off x="106562" y="5844659"/>
            <a:ext cx="2472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startupguide.nyc</a:t>
            </a:r>
            <a:r>
              <a:rPr lang="en-US" dirty="0"/>
              <a:t>/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E95063-0B8F-9249-94A9-7E2D127E20A4}"/>
              </a:ext>
            </a:extLst>
          </p:cNvPr>
          <p:cNvSpPr/>
          <p:nvPr/>
        </p:nvSpPr>
        <p:spPr>
          <a:xfrm>
            <a:off x="7830948" y="3757474"/>
            <a:ext cx="508830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Two out of 10 tech-focused universities are in NYC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CC8C1A-FE4A-4043-8355-AA288D99C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8993" y="5511800"/>
            <a:ext cx="2692400" cy="2692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ACE1DB-734A-0947-AFF3-8FC20A690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672" y="5519483"/>
            <a:ext cx="22352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138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3FF90BC-6E89-144A-8F8F-B1B62992E234}"/>
              </a:ext>
            </a:extLst>
          </p:cNvPr>
          <p:cNvGrpSpPr/>
          <p:nvPr/>
        </p:nvGrpSpPr>
        <p:grpSpPr>
          <a:xfrm>
            <a:off x="277006" y="154380"/>
            <a:ext cx="1441763" cy="1770084"/>
            <a:chOff x="253256" y="610473"/>
            <a:chExt cx="4900635" cy="6016620"/>
          </a:xfrm>
        </p:grpSpPr>
        <p:pic>
          <p:nvPicPr>
            <p:cNvPr id="6" name="Picture 5" descr="A close up of a map&#10;&#10;Description automatically generated">
              <a:extLst>
                <a:ext uri="{FF2B5EF4-FFF2-40B4-BE49-F238E27FC236}">
                  <a16:creationId xmlns:a16="http://schemas.microsoft.com/office/drawing/2014/main" id="{59C61C95-6927-C342-9962-902341AB9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3256" y="610473"/>
              <a:ext cx="4900635" cy="601662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D679998-EC95-8741-8588-93B5AFEE818F}"/>
                </a:ext>
              </a:extLst>
            </p:cNvPr>
            <p:cNvSpPr/>
            <p:nvPr/>
          </p:nvSpPr>
          <p:spPr>
            <a:xfrm>
              <a:off x="3875399" y="5672989"/>
              <a:ext cx="475013" cy="3369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BF54D36-00A2-5A43-A3E1-C7D66723D16E}"/>
              </a:ext>
            </a:extLst>
          </p:cNvPr>
          <p:cNvSpPr txBox="1"/>
          <p:nvPr/>
        </p:nvSpPr>
        <p:spPr>
          <a:xfrm>
            <a:off x="1900048" y="307651"/>
            <a:ext cx="9535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Goal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BAFB11-DE06-2A4A-9118-362022EF8466}"/>
              </a:ext>
            </a:extLst>
          </p:cNvPr>
          <p:cNvSpPr/>
          <p:nvPr/>
        </p:nvSpPr>
        <p:spPr>
          <a:xfrm>
            <a:off x="1900048" y="1693332"/>
            <a:ext cx="382226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  <a:cs typeface="Gautami" panose="020B0502040204020203" pitchFamily="34" charset="0"/>
              </a:rPr>
              <a:t>Optimize the collection of signatures and attendance for the Women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  <a:cs typeface="Gautami" panose="020B0502040204020203" pitchFamily="34" charset="0"/>
              </a:rPr>
              <a:t>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  <a:cs typeface="Gautami" panose="020B0502040204020203" pitchFamily="34" charset="0"/>
              </a:rPr>
              <a:t>Tech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  <a:cs typeface="Gautami" panose="020B0502040204020203" pitchFamily="34" charset="0"/>
              </a:rPr>
              <a:t>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  <a:cs typeface="Gautami" panose="020B0502040204020203" pitchFamily="34" charset="0"/>
              </a:rPr>
              <a:t>Women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  <a:cs typeface="Gautami" panose="020B0502040204020203" pitchFamily="34" charset="0"/>
              </a:rPr>
              <a:t>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  <a:cs typeface="Gautami" panose="020B0502040204020203" pitchFamily="34" charset="0"/>
              </a:rPr>
              <a:t>Yes annual gala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DDCF66-2A3F-D146-A256-D5A4DD8C79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36"/>
          <a:stretch/>
        </p:blipFill>
        <p:spPr>
          <a:xfrm flipH="1">
            <a:off x="5958700" y="3399"/>
            <a:ext cx="6233300" cy="685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357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3FF90BC-6E89-144A-8F8F-B1B62992E234}"/>
              </a:ext>
            </a:extLst>
          </p:cNvPr>
          <p:cNvGrpSpPr/>
          <p:nvPr/>
        </p:nvGrpSpPr>
        <p:grpSpPr>
          <a:xfrm>
            <a:off x="277006" y="154380"/>
            <a:ext cx="1441763" cy="1770084"/>
            <a:chOff x="253256" y="610473"/>
            <a:chExt cx="4900635" cy="6016620"/>
          </a:xfrm>
        </p:grpSpPr>
        <p:pic>
          <p:nvPicPr>
            <p:cNvPr id="6" name="Picture 5" descr="A close up of a map&#10;&#10;Description automatically generated">
              <a:extLst>
                <a:ext uri="{FF2B5EF4-FFF2-40B4-BE49-F238E27FC236}">
                  <a16:creationId xmlns:a16="http://schemas.microsoft.com/office/drawing/2014/main" id="{59C61C95-6927-C342-9962-902341AB9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256" y="610473"/>
              <a:ext cx="4900635" cy="601662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D679998-EC95-8741-8588-93B5AFEE818F}"/>
                </a:ext>
              </a:extLst>
            </p:cNvPr>
            <p:cNvSpPr/>
            <p:nvPr/>
          </p:nvSpPr>
          <p:spPr>
            <a:xfrm>
              <a:off x="3875399" y="5672989"/>
              <a:ext cx="475013" cy="3369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BF54D36-00A2-5A43-A3E1-C7D66723D16E}"/>
              </a:ext>
            </a:extLst>
          </p:cNvPr>
          <p:cNvSpPr txBox="1"/>
          <p:nvPr/>
        </p:nvSpPr>
        <p:spPr>
          <a:xfrm>
            <a:off x="1900048" y="307651"/>
            <a:ext cx="9535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Methodology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239E95-5B10-454D-B820-FD85E60D4F95}"/>
              </a:ext>
            </a:extLst>
          </p:cNvPr>
          <p:cNvSpPr/>
          <p:nvPr/>
        </p:nvSpPr>
        <p:spPr>
          <a:xfrm>
            <a:off x="2789974" y="7357101"/>
            <a:ext cx="932992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Univers" panose="020B0503020202020204" pitchFamily="34" charset="0"/>
              </a:rPr>
              <a:t>Using MTA turnstile data from the past 2 years, we first chose the top 20 stations with the heaviest traffic.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Univers" panose="020B0503020202020204" pitchFamily="34" charset="0"/>
              </a:rPr>
              <a:t>We considered other assumptions to factor into our recommendations, such as density of tech companies and universities near subway stations,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Univers" panose="020B0503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BD152E-EBFA-4845-A2DE-2BC85C3FC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152" y="2621777"/>
            <a:ext cx="2831930" cy="8309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94CEC3-4146-5343-9E40-0DE81F635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2303" y="2206706"/>
            <a:ext cx="1358900" cy="14859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1625F1-BAC1-2847-9702-5AAEBCE696C3}"/>
              </a:ext>
            </a:extLst>
          </p:cNvPr>
          <p:cNvCxnSpPr/>
          <p:nvPr/>
        </p:nvCxnSpPr>
        <p:spPr>
          <a:xfrm>
            <a:off x="3954635" y="2972558"/>
            <a:ext cx="1072379" cy="0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F903F4-74AD-0342-A452-D2A690F85857}"/>
              </a:ext>
            </a:extLst>
          </p:cNvPr>
          <p:cNvCxnSpPr/>
          <p:nvPr/>
        </p:nvCxnSpPr>
        <p:spPr>
          <a:xfrm>
            <a:off x="8169151" y="2984591"/>
            <a:ext cx="1072379" cy="0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4A1579E-818B-CD40-862B-3905F3D30105}"/>
              </a:ext>
            </a:extLst>
          </p:cNvPr>
          <p:cNvSpPr/>
          <p:nvPr/>
        </p:nvSpPr>
        <p:spPr>
          <a:xfrm>
            <a:off x="4819643" y="465916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Univers" panose="020B0503020202020204" pitchFamily="34" charset="0"/>
              </a:rPr>
              <a:t>We considered other assumptions to factor into our recommendations, such as density of tech companies and universities near subway stations,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Univers" panose="020B0503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AC3AE6-3312-E047-A5BE-0CD8EA0C7E87}"/>
              </a:ext>
            </a:extLst>
          </p:cNvPr>
          <p:cNvSpPr/>
          <p:nvPr/>
        </p:nvSpPr>
        <p:spPr>
          <a:xfrm>
            <a:off x="2052303" y="3961185"/>
            <a:ext cx="11882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Univers" panose="020B0503020202020204" pitchFamily="34" charset="0"/>
              </a:rPr>
              <a:t>DATA</a:t>
            </a: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Univers" panose="020B0503020202020204" pitchFamily="34" charset="0"/>
              </a:rPr>
              <a:t>(2 years)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A2187E-78AF-8842-AA5C-61FD6D9D3776}"/>
              </a:ext>
            </a:extLst>
          </p:cNvPr>
          <p:cNvSpPr/>
          <p:nvPr/>
        </p:nvSpPr>
        <p:spPr>
          <a:xfrm>
            <a:off x="5947111" y="3961185"/>
            <a:ext cx="14417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Univers" panose="020B0503020202020204" pitchFamily="34" charset="0"/>
              </a:rPr>
              <a:t>ANALYSIS</a:t>
            </a:r>
            <a:endParaRPr lang="en-US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6D8948-E4A8-B540-9C6D-6A583FFD561B}"/>
              </a:ext>
            </a:extLst>
          </p:cNvPr>
          <p:cNvSpPr/>
          <p:nvPr/>
        </p:nvSpPr>
        <p:spPr>
          <a:xfrm>
            <a:off x="9149182" y="3961185"/>
            <a:ext cx="27474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Univers" panose="020B0503020202020204" pitchFamily="34" charset="0"/>
              </a:rPr>
              <a:t>PRELIM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Univers" panose="020B0503020202020204" pitchFamily="34" charset="0"/>
              </a:rPr>
              <a:t>RESULTS</a:t>
            </a:r>
            <a:endParaRPr lang="en-US" b="1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27FB8B9-F6FF-ED4D-9C74-72AA38C47ECB}"/>
              </a:ext>
            </a:extLst>
          </p:cNvPr>
          <p:cNvSpPr/>
          <p:nvPr/>
        </p:nvSpPr>
        <p:spPr>
          <a:xfrm>
            <a:off x="9794011" y="2364108"/>
            <a:ext cx="1379621" cy="13796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latin typeface="Univers" panose="020B0503020202020204" pitchFamily="34" charset="0"/>
              </a:rPr>
              <a:t>20</a:t>
            </a:r>
            <a:endParaRPr lang="en-US" sz="54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F4C0BF-F308-3C4B-A528-985EE239DE23}"/>
              </a:ext>
            </a:extLst>
          </p:cNvPr>
          <p:cNvSpPr/>
          <p:nvPr/>
        </p:nvSpPr>
        <p:spPr>
          <a:xfrm>
            <a:off x="9353825" y="2273725"/>
            <a:ext cx="775271" cy="369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Univers" panose="020B0503020202020204" pitchFamily="34" charset="0"/>
              </a:rPr>
              <a:t>TOP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25120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3FF90BC-6E89-144A-8F8F-B1B62992E234}"/>
              </a:ext>
            </a:extLst>
          </p:cNvPr>
          <p:cNvGrpSpPr/>
          <p:nvPr/>
        </p:nvGrpSpPr>
        <p:grpSpPr>
          <a:xfrm>
            <a:off x="277006" y="154380"/>
            <a:ext cx="1441763" cy="1770084"/>
            <a:chOff x="253256" y="610473"/>
            <a:chExt cx="4900635" cy="6016620"/>
          </a:xfrm>
        </p:grpSpPr>
        <p:pic>
          <p:nvPicPr>
            <p:cNvPr id="6" name="Picture 5" descr="A close up of a map&#10;&#10;Description automatically generated">
              <a:extLst>
                <a:ext uri="{FF2B5EF4-FFF2-40B4-BE49-F238E27FC236}">
                  <a16:creationId xmlns:a16="http://schemas.microsoft.com/office/drawing/2014/main" id="{59C61C95-6927-C342-9962-902341AB9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3256" y="610473"/>
              <a:ext cx="4900635" cy="601662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D679998-EC95-8741-8588-93B5AFEE818F}"/>
                </a:ext>
              </a:extLst>
            </p:cNvPr>
            <p:cNvSpPr/>
            <p:nvPr/>
          </p:nvSpPr>
          <p:spPr>
            <a:xfrm>
              <a:off x="3875399" y="5672989"/>
              <a:ext cx="475013" cy="3369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BF54D36-00A2-5A43-A3E1-C7D66723D16E}"/>
              </a:ext>
            </a:extLst>
          </p:cNvPr>
          <p:cNvSpPr txBox="1"/>
          <p:nvPr/>
        </p:nvSpPr>
        <p:spPr>
          <a:xfrm>
            <a:off x="1900048" y="307651"/>
            <a:ext cx="9535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Results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1EBF2E-D779-8C42-ADD1-1E813FBDA4D5}"/>
              </a:ext>
            </a:extLst>
          </p:cNvPr>
          <p:cNvSpPr/>
          <p:nvPr/>
        </p:nvSpPr>
        <p:spPr>
          <a:xfrm>
            <a:off x="1900049" y="1542843"/>
            <a:ext cx="375780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Top 20 most trafficked stations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6DB01F-30FD-3E42-887C-F4648D788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193" y="154380"/>
            <a:ext cx="5659801" cy="648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7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3FF90BC-6E89-144A-8F8F-B1B62992E234}"/>
              </a:ext>
            </a:extLst>
          </p:cNvPr>
          <p:cNvGrpSpPr/>
          <p:nvPr/>
        </p:nvGrpSpPr>
        <p:grpSpPr>
          <a:xfrm>
            <a:off x="277006" y="154380"/>
            <a:ext cx="1441763" cy="1770084"/>
            <a:chOff x="253256" y="610473"/>
            <a:chExt cx="4900635" cy="6016620"/>
          </a:xfrm>
        </p:grpSpPr>
        <p:pic>
          <p:nvPicPr>
            <p:cNvPr id="6" name="Picture 5" descr="A close up of a map&#10;&#10;Description automatically generated">
              <a:extLst>
                <a:ext uri="{FF2B5EF4-FFF2-40B4-BE49-F238E27FC236}">
                  <a16:creationId xmlns:a16="http://schemas.microsoft.com/office/drawing/2014/main" id="{59C61C95-6927-C342-9962-902341AB9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256" y="610473"/>
              <a:ext cx="4900635" cy="601662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D679998-EC95-8741-8588-93B5AFEE818F}"/>
                </a:ext>
              </a:extLst>
            </p:cNvPr>
            <p:cNvSpPr/>
            <p:nvPr/>
          </p:nvSpPr>
          <p:spPr>
            <a:xfrm>
              <a:off x="3875399" y="5672989"/>
              <a:ext cx="475013" cy="3369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BF54D36-00A2-5A43-A3E1-C7D66723D16E}"/>
              </a:ext>
            </a:extLst>
          </p:cNvPr>
          <p:cNvSpPr txBox="1"/>
          <p:nvPr/>
        </p:nvSpPr>
        <p:spPr>
          <a:xfrm>
            <a:off x="1900048" y="307651"/>
            <a:ext cx="9535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142941-9DA4-F943-98C9-B44A2A28C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9633" y="0"/>
            <a:ext cx="5022367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ACA09FF-E4C7-494B-AC8B-F66F79DE1DDC}"/>
              </a:ext>
            </a:extLst>
          </p:cNvPr>
          <p:cNvSpPr/>
          <p:nvPr/>
        </p:nvSpPr>
        <p:spPr>
          <a:xfrm>
            <a:off x="1695314" y="5951908"/>
            <a:ext cx="5474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nicolasrapp.com</a:t>
            </a:r>
            <a:r>
              <a:rPr lang="en-US" dirty="0"/>
              <a:t>/studio/portfolio/new-tech-city/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38E48-A05C-2048-B28F-D69D4DA681E0}"/>
              </a:ext>
            </a:extLst>
          </p:cNvPr>
          <p:cNvSpPr/>
          <p:nvPr/>
        </p:nvSpPr>
        <p:spPr>
          <a:xfrm>
            <a:off x="1900048" y="1542843"/>
            <a:ext cx="56878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Highest concentration of tech companies: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Garment District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Greenwich Village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Financial District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0945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3FF90BC-6E89-144A-8F8F-B1B62992E234}"/>
              </a:ext>
            </a:extLst>
          </p:cNvPr>
          <p:cNvGrpSpPr/>
          <p:nvPr/>
        </p:nvGrpSpPr>
        <p:grpSpPr>
          <a:xfrm>
            <a:off x="277006" y="154380"/>
            <a:ext cx="1441763" cy="1770084"/>
            <a:chOff x="253256" y="610473"/>
            <a:chExt cx="4900635" cy="6016620"/>
          </a:xfrm>
        </p:grpSpPr>
        <p:pic>
          <p:nvPicPr>
            <p:cNvPr id="6" name="Picture 5" descr="A close up of a map&#10;&#10;Description automatically generated">
              <a:extLst>
                <a:ext uri="{FF2B5EF4-FFF2-40B4-BE49-F238E27FC236}">
                  <a16:creationId xmlns:a16="http://schemas.microsoft.com/office/drawing/2014/main" id="{59C61C95-6927-C342-9962-902341AB9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3256" y="610473"/>
              <a:ext cx="4900635" cy="601662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D679998-EC95-8741-8588-93B5AFEE818F}"/>
                </a:ext>
              </a:extLst>
            </p:cNvPr>
            <p:cNvSpPr/>
            <p:nvPr/>
          </p:nvSpPr>
          <p:spPr>
            <a:xfrm>
              <a:off x="3875399" y="5672989"/>
              <a:ext cx="475013" cy="3369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BF54D36-00A2-5A43-A3E1-C7D66723D16E}"/>
              </a:ext>
            </a:extLst>
          </p:cNvPr>
          <p:cNvSpPr txBox="1"/>
          <p:nvPr/>
        </p:nvSpPr>
        <p:spPr>
          <a:xfrm>
            <a:off x="1900048" y="307651"/>
            <a:ext cx="9535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Results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31FDA6-E267-2046-BF45-4C507DD2E454}"/>
              </a:ext>
            </a:extLst>
          </p:cNvPr>
          <p:cNvSpPr/>
          <p:nvPr/>
        </p:nvSpPr>
        <p:spPr>
          <a:xfrm>
            <a:off x="3584800" y="6213991"/>
            <a:ext cx="2511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nyctechmap.com</a:t>
            </a:r>
            <a:r>
              <a:rPr lang="en-US" dirty="0"/>
              <a:t>/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437FA1-8209-9E49-8717-5720F39F06AA}"/>
              </a:ext>
            </a:extLst>
          </p:cNvPr>
          <p:cNvSpPr/>
          <p:nvPr/>
        </p:nvSpPr>
        <p:spPr>
          <a:xfrm>
            <a:off x="106562" y="5844659"/>
            <a:ext cx="2472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startupguide.nyc</a:t>
            </a:r>
            <a:r>
              <a:rPr lang="en-US" dirty="0"/>
              <a:t>/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E95063-0B8F-9249-94A9-7E2D127E20A4}"/>
              </a:ext>
            </a:extLst>
          </p:cNvPr>
          <p:cNvSpPr/>
          <p:nvPr/>
        </p:nvSpPr>
        <p:spPr>
          <a:xfrm>
            <a:off x="1900048" y="1606403"/>
            <a:ext cx="98982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Gulim" panose="020B0600000101010101" pitchFamily="34" charset="-127"/>
                <a:ea typeface="Gulim" panose="020B0600000101010101" pitchFamily="34" charset="-127"/>
              </a:rPr>
              <a:t>Two out of 10 tech-focused universities are in NYC</a:t>
            </a:r>
            <a:endParaRPr lang="en-US" sz="200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CC8C1A-FE4A-4043-8355-AA288D99C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41062"/>
            <a:ext cx="2692400" cy="2692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ACE1DB-734A-0947-AFF3-8FC20A690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472" y="2425407"/>
            <a:ext cx="22352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21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3FF90BC-6E89-144A-8F8F-B1B62992E234}"/>
              </a:ext>
            </a:extLst>
          </p:cNvPr>
          <p:cNvGrpSpPr/>
          <p:nvPr/>
        </p:nvGrpSpPr>
        <p:grpSpPr>
          <a:xfrm>
            <a:off x="277006" y="154380"/>
            <a:ext cx="1441763" cy="1770084"/>
            <a:chOff x="253256" y="610473"/>
            <a:chExt cx="4900635" cy="6016620"/>
          </a:xfrm>
        </p:grpSpPr>
        <p:pic>
          <p:nvPicPr>
            <p:cNvPr id="6" name="Picture 5" descr="A close up of a map&#10;&#10;Description automatically generated">
              <a:extLst>
                <a:ext uri="{FF2B5EF4-FFF2-40B4-BE49-F238E27FC236}">
                  <a16:creationId xmlns:a16="http://schemas.microsoft.com/office/drawing/2014/main" id="{59C61C95-6927-C342-9962-902341AB9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3256" y="610473"/>
              <a:ext cx="4900635" cy="601662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D679998-EC95-8741-8588-93B5AFEE818F}"/>
                </a:ext>
              </a:extLst>
            </p:cNvPr>
            <p:cNvSpPr/>
            <p:nvPr/>
          </p:nvSpPr>
          <p:spPr>
            <a:xfrm>
              <a:off x="3875399" y="5672989"/>
              <a:ext cx="475013" cy="3369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BF54D36-00A2-5A43-A3E1-C7D66723D16E}"/>
              </a:ext>
            </a:extLst>
          </p:cNvPr>
          <p:cNvSpPr txBox="1"/>
          <p:nvPr/>
        </p:nvSpPr>
        <p:spPr>
          <a:xfrm>
            <a:off x="1900048" y="307651"/>
            <a:ext cx="9535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Recommendations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D03880-E5A5-0643-B1B4-E6F1AB1839D0}"/>
              </a:ext>
            </a:extLst>
          </p:cNvPr>
          <p:cNvSpPr/>
          <p:nvPr/>
        </p:nvSpPr>
        <p:spPr>
          <a:xfrm>
            <a:off x="1900048" y="1542843"/>
            <a:ext cx="96569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Gulim" panose="020B0600000101010101" pitchFamily="34" charset="-127"/>
                <a:ea typeface="Gulim" panose="020B0600000101010101" pitchFamily="34" charset="-127"/>
              </a:rPr>
              <a:t>Send street team members to the following stations:</a:t>
            </a:r>
            <a:endParaRPr lang="en-US" sz="2000" dirty="0"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A07178A-2D9E-E948-BD72-8936AEE34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689800"/>
              </p:ext>
            </p:extLst>
          </p:nvPr>
        </p:nvGraphicFramePr>
        <p:xfrm>
          <a:off x="2032000" y="3429000"/>
          <a:ext cx="812799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12386911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1782539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805568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Turnstile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612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675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293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846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864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699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440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371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6764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3FF90BC-6E89-144A-8F8F-B1B62992E234}"/>
              </a:ext>
            </a:extLst>
          </p:cNvPr>
          <p:cNvGrpSpPr/>
          <p:nvPr/>
        </p:nvGrpSpPr>
        <p:grpSpPr>
          <a:xfrm>
            <a:off x="277006" y="154380"/>
            <a:ext cx="1441763" cy="1770084"/>
            <a:chOff x="253256" y="610473"/>
            <a:chExt cx="4900635" cy="6016620"/>
          </a:xfrm>
        </p:grpSpPr>
        <p:pic>
          <p:nvPicPr>
            <p:cNvPr id="6" name="Picture 5" descr="A close up of a map&#10;&#10;Description automatically generated">
              <a:extLst>
                <a:ext uri="{FF2B5EF4-FFF2-40B4-BE49-F238E27FC236}">
                  <a16:creationId xmlns:a16="http://schemas.microsoft.com/office/drawing/2014/main" id="{59C61C95-6927-C342-9962-902341AB9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3256" y="610473"/>
              <a:ext cx="4900635" cy="601662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D679998-EC95-8741-8588-93B5AFEE818F}"/>
                </a:ext>
              </a:extLst>
            </p:cNvPr>
            <p:cNvSpPr/>
            <p:nvPr/>
          </p:nvSpPr>
          <p:spPr>
            <a:xfrm>
              <a:off x="3875399" y="5672989"/>
              <a:ext cx="475013" cy="3369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BF54D36-00A2-5A43-A3E1-C7D66723D16E}"/>
              </a:ext>
            </a:extLst>
          </p:cNvPr>
          <p:cNvSpPr txBox="1"/>
          <p:nvPr/>
        </p:nvSpPr>
        <p:spPr>
          <a:xfrm>
            <a:off x="1900048" y="307651"/>
            <a:ext cx="9535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013195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3FF90BC-6E89-144A-8F8F-B1B62992E234}"/>
              </a:ext>
            </a:extLst>
          </p:cNvPr>
          <p:cNvGrpSpPr/>
          <p:nvPr/>
        </p:nvGrpSpPr>
        <p:grpSpPr>
          <a:xfrm>
            <a:off x="277006" y="154380"/>
            <a:ext cx="1441763" cy="1770084"/>
            <a:chOff x="253256" y="610473"/>
            <a:chExt cx="4900635" cy="6016620"/>
          </a:xfrm>
        </p:grpSpPr>
        <p:pic>
          <p:nvPicPr>
            <p:cNvPr id="6" name="Picture 5" descr="A close up of a map&#10;&#10;Description automatically generated">
              <a:extLst>
                <a:ext uri="{FF2B5EF4-FFF2-40B4-BE49-F238E27FC236}">
                  <a16:creationId xmlns:a16="http://schemas.microsoft.com/office/drawing/2014/main" id="{59C61C95-6927-C342-9962-902341AB9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3256" y="610473"/>
              <a:ext cx="4900635" cy="601662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D679998-EC95-8741-8588-93B5AFEE818F}"/>
                </a:ext>
              </a:extLst>
            </p:cNvPr>
            <p:cNvSpPr/>
            <p:nvPr/>
          </p:nvSpPr>
          <p:spPr>
            <a:xfrm>
              <a:off x="3875399" y="5672989"/>
              <a:ext cx="475013" cy="3369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BF54D36-00A2-5A43-A3E1-C7D66723D16E}"/>
              </a:ext>
            </a:extLst>
          </p:cNvPr>
          <p:cNvSpPr txBox="1"/>
          <p:nvPr/>
        </p:nvSpPr>
        <p:spPr>
          <a:xfrm>
            <a:off x="1900048" y="307651"/>
            <a:ext cx="4195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Appendix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62664A-9487-7843-90FD-2922C8A8AECF}"/>
              </a:ext>
            </a:extLst>
          </p:cNvPr>
          <p:cNvSpPr/>
          <p:nvPr/>
        </p:nvSpPr>
        <p:spPr>
          <a:xfrm>
            <a:off x="1900048" y="1542843"/>
            <a:ext cx="9329927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Gulim" panose="020B0600000101010101" pitchFamily="34" charset="-127"/>
                <a:ea typeface="Gulim" panose="020B0600000101010101" pitchFamily="34" charset="-127"/>
              </a:rPr>
              <a:t>Cleaning plan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>
                <a:latin typeface="Gulim" panose="020B0600000101010101" pitchFamily="34" charset="-127"/>
                <a:ea typeface="Gulim" panose="020B0600000101010101" pitchFamily="34" charset="-127"/>
              </a:rPr>
              <a:t>Scraped MTA website for 2 years of .txt files and combined into one .csv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>
                <a:latin typeface="Gulim" panose="020B0600000101010101" pitchFamily="34" charset="-127"/>
                <a:ea typeface="Gulim" panose="020B0600000101010101" pitchFamily="34" charset="-127"/>
              </a:rPr>
              <a:t>Checked for null values and discrepancies in spelling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>
                <a:latin typeface="Gulim" panose="020B0600000101010101" pitchFamily="34" charset="-127"/>
                <a:ea typeface="Gulim" panose="020B0600000101010101" pitchFamily="34" charset="-127"/>
              </a:rPr>
              <a:t>Drop TIME values with seconds other than :00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>
                <a:latin typeface="Gulim" panose="020B0600000101010101" pitchFamily="34" charset="-127"/>
                <a:ea typeface="Gulim" panose="020B0600000101010101" pitchFamily="34" charset="-127"/>
              </a:rPr>
              <a:t>Converted DATE and TIME objects to datetime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>
                <a:latin typeface="Gulim" panose="020B0600000101010101" pitchFamily="34" charset="-127"/>
                <a:ea typeface="Gulim" panose="020B0600000101010101" pitchFamily="34" charset="-127"/>
              </a:rPr>
              <a:t>Reviewed </a:t>
            </a:r>
            <a:r>
              <a:rPr lang="en-US" sz="2000" dirty="0" err="1">
                <a:latin typeface="Gulim" panose="020B0600000101010101" pitchFamily="34" charset="-127"/>
                <a:ea typeface="Gulim" panose="020B0600000101010101" pitchFamily="34" charset="-127"/>
              </a:rPr>
              <a:t>describ</a:t>
            </a:r>
            <a:endParaRPr lang="en-US" sz="2000" dirty="0"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>
                <a:latin typeface="Gulim" panose="020B0600000101010101" pitchFamily="34" charset="-127"/>
                <a:ea typeface="Gulim" panose="020B0600000101010101" pitchFamily="34" charset="-127"/>
              </a:rPr>
              <a:t>Took difference between rows to avoid having to use cumulative amounts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82C77D-713F-FA4A-939E-8128C9DDB85B}"/>
              </a:ext>
            </a:extLst>
          </p:cNvPr>
          <p:cNvSpPr/>
          <p:nvPr/>
        </p:nvSpPr>
        <p:spPr>
          <a:xfrm>
            <a:off x="10025315" y="816515"/>
            <a:ext cx="18004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10,346,286</a:t>
            </a:r>
          </a:p>
          <a:p>
            <a:pPr algn="ctr"/>
            <a:r>
              <a:rPr lang="en-US" sz="2400" dirty="0">
                <a:latin typeface="Gulim" panose="020B0600000101010101" pitchFamily="34" charset="-127"/>
                <a:ea typeface="Gulim" panose="020B0600000101010101" pitchFamily="34" charset="-127"/>
              </a:rPr>
              <a:t>records</a:t>
            </a: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31F2EC42-7B38-ED47-ACC5-2F8E59189822}"/>
              </a:ext>
            </a:extLst>
          </p:cNvPr>
          <p:cNvSpPr/>
          <p:nvPr/>
        </p:nvSpPr>
        <p:spPr>
          <a:xfrm rot="4982786">
            <a:off x="10007241" y="1196465"/>
            <a:ext cx="921743" cy="914718"/>
          </a:xfrm>
          <a:prstGeom prst="arc">
            <a:avLst/>
          </a:prstGeom>
          <a:ln w="1905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855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3732</TotalTime>
  <Words>311</Words>
  <Application>Microsoft Macintosh PowerPoint</Application>
  <PresentationFormat>Widescreen</PresentationFormat>
  <Paragraphs>64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Gulim</vt:lpstr>
      <vt:lpstr>Aharoni</vt:lpstr>
      <vt:lpstr>Arial</vt:lpstr>
      <vt:lpstr>Calibri</vt:lpstr>
      <vt:lpstr>Calibri Light</vt:lpstr>
      <vt:lpstr>Univers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Tahmid Chowdhury</dc:creator>
  <cp:lastModifiedBy>Tahmid Chowdhury</cp:lastModifiedBy>
  <cp:revision>23</cp:revision>
  <dcterms:created xsi:type="dcterms:W3CDTF">2019-04-02T23:39:25Z</dcterms:created>
  <dcterms:modified xsi:type="dcterms:W3CDTF">2019-04-05T13:52:24Z</dcterms:modified>
</cp:coreProperties>
</file>